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528" r:id="rId2"/>
    <p:sldId id="529" r:id="rId3"/>
    <p:sldId id="530" r:id="rId4"/>
    <p:sldId id="531" r:id="rId5"/>
    <p:sldId id="532" r:id="rId6"/>
    <p:sldId id="533" r:id="rId7"/>
    <p:sldId id="534" r:id="rId8"/>
    <p:sldId id="535" r:id="rId9"/>
    <p:sldId id="536" r:id="rId10"/>
    <p:sldId id="537" r:id="rId11"/>
    <p:sldId id="538" r:id="rId12"/>
    <p:sldId id="539" r:id="rId13"/>
    <p:sldId id="540" r:id="rId14"/>
    <p:sldId id="541" r:id="rId15"/>
    <p:sldId id="542" r:id="rId16"/>
    <p:sldId id="543" r:id="rId17"/>
    <p:sldId id="544" r:id="rId18"/>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D147B8-1516-44CD-ABC8-2E1390965AD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313068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147B8-1516-44CD-ABC8-2E1390965AD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28114865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147B8-1516-44CD-ABC8-2E1390965AD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1249755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D147B8-1516-44CD-ABC8-2E1390965AD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39301220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D147B8-1516-44CD-ABC8-2E1390965ADC}" type="datetimeFigureOut">
              <a:rPr lang="en-US" smtClean="0"/>
              <a:t>8/23/2024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4223831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D147B8-1516-44CD-ABC8-2E1390965AD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9913685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D147B8-1516-44CD-ABC8-2E1390965ADC}" type="datetimeFigureOut">
              <a:rPr lang="en-US" smtClean="0"/>
              <a:t>8/23/2024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13381080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D147B8-1516-44CD-ABC8-2E1390965ADC}" type="datetimeFigureOut">
              <a:rPr lang="en-US" smtClean="0"/>
              <a:t>8/23/2024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3378714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D147B8-1516-44CD-ABC8-2E1390965ADC}" type="datetimeFigureOut">
              <a:rPr lang="en-US" smtClean="0"/>
              <a:t>8/23/2024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15120058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D147B8-1516-44CD-ABC8-2E1390965AD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2233147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A0D147B8-1516-44CD-ABC8-2E1390965ADC}" type="datetimeFigureOut">
              <a:rPr lang="en-US" smtClean="0"/>
              <a:t>8/23/2024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8EA9A7-482E-49B8-B65A-31C489E477F9}" type="slidenum">
              <a:rPr lang="en-US" smtClean="0"/>
              <a:t>‹#›</a:t>
            </a:fld>
            <a:endParaRPr lang="en-US"/>
          </a:p>
        </p:txBody>
      </p:sp>
    </p:spTree>
    <p:extLst>
      <p:ext uri="{BB962C8B-B14F-4D97-AF65-F5344CB8AC3E}">
        <p14:creationId xmlns:p14="http://schemas.microsoft.com/office/powerpoint/2010/main" val="730897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A0D147B8-1516-44CD-ABC8-2E1390965ADC}" type="datetimeFigureOut">
              <a:rPr lang="en-US" smtClean="0"/>
              <a:t>8/23/2024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888EA9A7-482E-49B8-B65A-31C489E477F9}" type="slidenum">
              <a:rPr lang="en-US" smtClean="0"/>
              <a:t>‹#›</a:t>
            </a:fld>
            <a:endParaRPr lang="en-US"/>
          </a:p>
        </p:txBody>
      </p:sp>
    </p:spTree>
    <p:extLst>
      <p:ext uri="{BB962C8B-B14F-4D97-AF65-F5344CB8AC3E}">
        <p14:creationId xmlns:p14="http://schemas.microsoft.com/office/powerpoint/2010/main" val="17828930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C00000"/>
                </a:solidFill>
                <a:latin typeface="Times New Roman" pitchFamily="18" charset="0"/>
                <a:cs typeface="Times New Roman" pitchFamily="18" charset="0"/>
              </a:rPr>
              <a:t>M.Sc. Botany</a:t>
            </a:r>
          </a:p>
          <a:p>
            <a:pPr algn="ctr"/>
            <a:r>
              <a:rPr lang="en-US" sz="2400" b="1" dirty="0">
                <a:solidFill>
                  <a:schemeClr val="tx1"/>
                </a:solidFill>
                <a:latin typeface="Times New Roman" pitchFamily="18" charset="0"/>
                <a:cs typeface="Times New Roman" pitchFamily="18" charset="0"/>
              </a:rPr>
              <a:t>Program Specification Outcome</a:t>
            </a:r>
          </a:p>
          <a:p>
            <a:pPr algn="ctr"/>
            <a:endParaRPr lang="en-US" sz="2400" b="1" dirty="0">
              <a:solidFill>
                <a:schemeClr val="tx1"/>
              </a:solidFill>
              <a:latin typeface="Times New Roman" pitchFamily="18" charset="0"/>
              <a:cs typeface="Times New Roman" pitchFamily="18" charset="0"/>
            </a:endParaRPr>
          </a:p>
          <a:p>
            <a:pPr lvl="0"/>
            <a:r>
              <a:rPr lang="en-US" dirty="0">
                <a:solidFill>
                  <a:prstClr val="black"/>
                </a:solidFill>
                <a:latin typeface="Times New Roman" pitchFamily="18" charset="0"/>
                <a:cs typeface="Times New Roman" pitchFamily="18" charset="0"/>
              </a:rPr>
              <a:t>Program Specification Outcomes upon completion of the M.Sc. Botany Degree program, the student will be able to:- </a:t>
            </a:r>
          </a:p>
          <a:p>
            <a:pPr algn="ctr"/>
            <a:endParaRPr lang="en-US" sz="2400"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738246750"/>
              </p:ext>
            </p:extLst>
          </p:nvPr>
        </p:nvGraphicFramePr>
        <p:xfrm>
          <a:off x="609600" y="2438400"/>
          <a:ext cx="5562600" cy="507492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1600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POS1.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 student after completing the course is able to understand different branches of Botany such as Systematic, Ecology, Evolution, Developmental plant biology, physiology, Biochemistry, Plant interaction with microbes, Morphology, Reproduction, Anatomy, Genetics  and  molecular biology of various life forms.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POS2</a:t>
                      </a:r>
                      <a:r>
                        <a:rPr lang="en-US" sz="1600" b="0" dirty="0">
                          <a:solidFill>
                            <a:schemeClr val="tx1"/>
                          </a:solidFill>
                          <a:latin typeface="Times New Roman" pitchFamily="18" charset="0"/>
                          <a:cs typeface="Times New Roman"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They become competent enough in various analytical and technical skills related to plant sciences.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60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POS</a:t>
                      </a:r>
                      <a:r>
                        <a:rPr lang="en-US" sz="1600" b="0" dirty="0">
                          <a:solidFill>
                            <a:schemeClr val="tx1"/>
                          </a:solidFill>
                          <a:latin typeface="Times New Roman" pitchFamily="18" charset="0"/>
                          <a:cs typeface="Times New Roman" pitchFamily="18" charset="0"/>
                        </a:rPr>
                        <a:t>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The course is capable to perform research using various tools and techniques in plant sciences and various field related to life science.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84785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POS</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dirty="0">
                          <a:solidFill>
                            <a:schemeClr val="tx1"/>
                          </a:solidFill>
                          <a:latin typeface="Times New Roman" pitchFamily="18" charset="0"/>
                          <a:cs typeface="Times New Roman" pitchFamily="18" charset="0"/>
                        </a:rPr>
                        <a:t>The student completing the course is able to identify the various</a:t>
                      </a:r>
                      <a:r>
                        <a:rPr lang="en-US" sz="1600" baseline="0" dirty="0">
                          <a:solidFill>
                            <a:schemeClr val="tx1"/>
                          </a:solidFill>
                          <a:latin typeface="Times New Roman" pitchFamily="18" charset="0"/>
                          <a:cs typeface="Times New Roman" pitchFamily="18" charset="0"/>
                        </a:rPr>
                        <a:t> </a:t>
                      </a:r>
                      <a:r>
                        <a:rPr lang="en-US" sz="1600" dirty="0">
                          <a:solidFill>
                            <a:schemeClr val="tx1"/>
                          </a:solidFill>
                          <a:latin typeface="Times New Roman" pitchFamily="18" charset="0"/>
                          <a:cs typeface="Times New Roman" pitchFamily="18" charset="0"/>
                        </a:rPr>
                        <a:t>life forms of plants ,design and execute experiments related to basic studies on Ecology, Physiology, Biochemistry, Plant interactions, Genetics, Molecular biology, Recombinant DNA technology, Proteomics techniques. Students are also aware with the use of bioinformatics tools and in the application of statistics to biological data.</a:t>
                      </a:r>
                      <a:endParaRPr lang="en-US" sz="1600" kern="1200" dirty="0">
                        <a:solidFill>
                          <a:schemeClr val="tx1"/>
                        </a:solidFill>
                        <a:latin typeface="Times New Roman" pitchFamily="18" charset="0"/>
                        <a:ea typeface="+mn-ea"/>
                        <a:cs typeface="Times New Roman" pitchFamily="18" charset="0"/>
                      </a:endParaRPr>
                    </a:p>
                  </a:txBody>
                  <a:tcPr marL="114300" marR="11430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–III Sem </a:t>
            </a:r>
          </a:p>
          <a:p>
            <a:r>
              <a:rPr lang="en-US" dirty="0">
                <a:solidFill>
                  <a:schemeClr val="tx1"/>
                </a:solidFill>
                <a:latin typeface="Times New Roman" pitchFamily="18" charset="0"/>
                <a:cs typeface="Times New Roman" pitchFamily="18" charset="0"/>
              </a:rPr>
              <a:t>Paper -I </a:t>
            </a:r>
            <a:r>
              <a:rPr lang="en-US" b="1" dirty="0">
                <a:solidFill>
                  <a:schemeClr val="tx1"/>
                </a:solidFill>
                <a:latin typeface="Times New Roman" pitchFamily="18" charset="0"/>
                <a:cs typeface="Times New Roman" pitchFamily="18" charset="0"/>
              </a:rPr>
              <a:t>Systematic Of Angiosperms</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269748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morphology of flowers and their induction.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about taxonomic tools, species concept, ICBN.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classification and taxonomic evidences of angiosperms.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Able to understand the world’s centers.</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a:t>
                      </a:r>
                      <a:r>
                        <a:rPr lang="en-US" sz="1600" baseline="0" dirty="0">
                          <a:latin typeface="Times New Roman" pitchFamily="18" charset="0"/>
                          <a:cs typeface="Times New Roman" pitchFamily="18" charset="0"/>
                        </a:rPr>
                        <a:t> </a:t>
                      </a:r>
                      <a:r>
                        <a:rPr lang="en-US" sz="1600" dirty="0">
                          <a:latin typeface="Times New Roman" pitchFamily="18" charset="0"/>
                          <a:cs typeface="Times New Roman" pitchFamily="18" charset="0"/>
                        </a:rPr>
                        <a:t>to understand the dicotyledons and monocotyledons families and their members.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–III  Sem </a:t>
            </a:r>
          </a:p>
          <a:p>
            <a:r>
              <a:rPr lang="en-US" dirty="0">
                <a:solidFill>
                  <a:schemeClr val="tx1"/>
                </a:solidFill>
                <a:latin typeface="Times New Roman" pitchFamily="18" charset="0"/>
                <a:cs typeface="Times New Roman" pitchFamily="18" charset="0"/>
              </a:rPr>
              <a:t>Paper </a:t>
            </a:r>
            <a:r>
              <a:rPr lang="en-US" dirty="0">
                <a:solidFill>
                  <a:schemeClr val="tx1"/>
                </a:solidFill>
              </a:rPr>
              <a:t>-2 </a:t>
            </a:r>
            <a:r>
              <a:rPr lang="en-US" dirty="0">
                <a:solidFill>
                  <a:schemeClr val="tx1"/>
                </a:solidFill>
                <a:latin typeface="Times New Roman" pitchFamily="18" charset="0"/>
                <a:cs typeface="Times New Roman" pitchFamily="18" charset="0"/>
              </a:rPr>
              <a:t> </a:t>
            </a:r>
            <a:r>
              <a:rPr lang="en-US" b="1" dirty="0">
                <a:solidFill>
                  <a:schemeClr val="tx1"/>
                </a:solidFill>
                <a:latin typeface="Times New Roman" pitchFamily="18" charset="0"/>
                <a:cs typeface="Times New Roman" pitchFamily="18" charset="0"/>
              </a:rPr>
              <a:t>Molecular Biology And Plant Breeding</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264477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genetic material.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genetics of bacteria and virus.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transcription and translation process.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Able to understand the post translational modification and targeting of protein.</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Understand the plant breeding, about cancer and immunology.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–III  Sem </a:t>
            </a:r>
          </a:p>
          <a:p>
            <a:r>
              <a:rPr lang="en-US" dirty="0">
                <a:solidFill>
                  <a:schemeClr val="tx1"/>
                </a:solidFill>
                <a:latin typeface="Times New Roman" pitchFamily="18" charset="0"/>
                <a:cs typeface="Times New Roman" pitchFamily="18" charset="0"/>
              </a:rPr>
              <a:t>Paper </a:t>
            </a:r>
            <a:r>
              <a:rPr lang="en-US" dirty="0">
                <a:solidFill>
                  <a:schemeClr val="tx1"/>
                </a:solidFill>
              </a:rPr>
              <a:t>-3 </a:t>
            </a:r>
            <a:r>
              <a:rPr lang="en-US" dirty="0">
                <a:solidFill>
                  <a:schemeClr val="tx1"/>
                </a:solidFill>
                <a:latin typeface="Times New Roman" pitchFamily="18" charset="0"/>
                <a:cs typeface="Times New Roman" pitchFamily="18" charset="0"/>
              </a:rPr>
              <a:t> </a:t>
            </a:r>
            <a:r>
              <a:rPr lang="en-US" b="1" dirty="0">
                <a:solidFill>
                  <a:schemeClr val="tx1"/>
                </a:solidFill>
                <a:latin typeface="Times New Roman" pitchFamily="18" charset="0"/>
                <a:cs typeface="Times New Roman" pitchFamily="18" charset="0"/>
              </a:rPr>
              <a:t>Plant Physiology, Biochemistry and Metabolism</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853792099"/>
              </p:ext>
            </p:extLst>
          </p:nvPr>
        </p:nvGraphicFramePr>
        <p:xfrm>
          <a:off x="685800" y="2819400"/>
          <a:ext cx="5562600" cy="269748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enzymes kinetics and their action.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photochemistry of photosynthesis.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respiration in plants.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Understand the biochemistry of carbohydrates.</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nitrogen metabolism in detail.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–III  Sem </a:t>
            </a:r>
          </a:p>
          <a:p>
            <a:r>
              <a:rPr lang="en-US" dirty="0">
                <a:solidFill>
                  <a:schemeClr val="tx1"/>
                </a:solidFill>
                <a:latin typeface="Times New Roman" pitchFamily="18" charset="0"/>
                <a:cs typeface="Times New Roman" pitchFamily="18" charset="0"/>
              </a:rPr>
              <a:t>Paper -</a:t>
            </a:r>
            <a:r>
              <a:rPr lang="en-US" dirty="0">
                <a:solidFill>
                  <a:schemeClr val="tx1"/>
                </a:solidFill>
              </a:rPr>
              <a:t>4</a:t>
            </a:r>
            <a:r>
              <a:rPr lang="en-US" dirty="0">
                <a:solidFill>
                  <a:schemeClr val="tx1"/>
                </a:solidFill>
                <a:latin typeface="Times New Roman" pitchFamily="18" charset="0"/>
                <a:cs typeface="Times New Roman" pitchFamily="18" charset="0"/>
              </a:rPr>
              <a:t>  </a:t>
            </a:r>
            <a:r>
              <a:rPr lang="en-US" b="1" dirty="0">
                <a:solidFill>
                  <a:schemeClr val="tx1"/>
                </a:solidFill>
                <a:latin typeface="Times New Roman" pitchFamily="18" charset="0"/>
                <a:cs typeface="Times New Roman" pitchFamily="18" charset="0"/>
              </a:rPr>
              <a:t>Plant Ecology- II (Conservation And Utilization Of Resources)</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266700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Understand the basics of biodiversity.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policies and strategies of wild life and its conservation.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Know about the pollution and climatic changes.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Analyze various tools and techniques of ecology. </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resource monitoring system.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–IV  Sem </a:t>
            </a:r>
          </a:p>
          <a:p>
            <a:r>
              <a:rPr lang="en-US" dirty="0">
                <a:solidFill>
                  <a:schemeClr val="tx1"/>
                </a:solidFill>
                <a:latin typeface="Times New Roman" pitchFamily="18" charset="0"/>
                <a:cs typeface="Times New Roman" pitchFamily="18" charset="0"/>
              </a:rPr>
              <a:t>Paper</a:t>
            </a:r>
            <a:r>
              <a:rPr lang="en-US" dirty="0">
                <a:solidFill>
                  <a:schemeClr val="tx1"/>
                </a:solidFill>
              </a:rPr>
              <a:t> -1</a:t>
            </a:r>
            <a:r>
              <a:rPr lang="en-US" dirty="0">
                <a:solidFill>
                  <a:schemeClr val="tx1"/>
                </a:solidFill>
                <a:latin typeface="Times New Roman" pitchFamily="18" charset="0"/>
                <a:cs typeface="Times New Roman" pitchFamily="18" charset="0"/>
              </a:rPr>
              <a:t>  </a:t>
            </a:r>
            <a:r>
              <a:rPr lang="en-US" b="1" dirty="0">
                <a:solidFill>
                  <a:schemeClr val="tx1"/>
                </a:solidFill>
                <a:latin typeface="Times New Roman" pitchFamily="18" charset="0"/>
                <a:cs typeface="Times New Roman" pitchFamily="18" charset="0"/>
              </a:rPr>
              <a:t>Biotechnology and Tissue Culture</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09600" y="2590800"/>
          <a:ext cx="5562600" cy="271272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Understanding of plant tissue culture and their types.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Understanding of various techniques of Biotechnology.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Understanding of scope and importance of biotechnology.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Understanding of various applications of genetic engineering.</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Learnt about genomics, proteomics, and application of bioinformatics and tools of recombinant DNA technology.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–IV Sem </a:t>
            </a:r>
          </a:p>
          <a:p>
            <a:r>
              <a:rPr lang="en-US" dirty="0">
                <a:solidFill>
                  <a:schemeClr val="tx1"/>
                </a:solidFill>
                <a:latin typeface="Times New Roman" pitchFamily="18" charset="0"/>
                <a:cs typeface="Times New Roman" pitchFamily="18" charset="0"/>
              </a:rPr>
              <a:t>Paper </a:t>
            </a:r>
            <a:r>
              <a:rPr lang="en-US" dirty="0">
                <a:solidFill>
                  <a:schemeClr val="tx1"/>
                </a:solidFill>
              </a:rPr>
              <a:t>-2  </a:t>
            </a:r>
            <a:r>
              <a:rPr lang="en-US" b="1" dirty="0">
                <a:solidFill>
                  <a:schemeClr val="tx1"/>
                </a:solidFill>
                <a:latin typeface="Times New Roman" pitchFamily="18" charset="0"/>
                <a:cs typeface="Times New Roman" pitchFamily="18" charset="0"/>
              </a:rPr>
              <a:t>Applied Botany and Instrumentation</a:t>
            </a: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84033752"/>
              </p:ext>
            </p:extLst>
          </p:nvPr>
        </p:nvGraphicFramePr>
        <p:xfrm>
          <a:off x="685800" y="2819400"/>
          <a:ext cx="5562600" cy="263652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Learn about the plants used in daily life.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aromatherapy.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Learn about various applications of Botany.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Able to understand the microscopy.</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use of computer in life science branch.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–IV Sem </a:t>
            </a:r>
          </a:p>
          <a:p>
            <a:r>
              <a:rPr lang="en-US" dirty="0">
                <a:solidFill>
                  <a:schemeClr val="tx1"/>
                </a:solidFill>
                <a:latin typeface="Times New Roman" pitchFamily="18" charset="0"/>
                <a:cs typeface="Times New Roman" pitchFamily="18" charset="0"/>
              </a:rPr>
              <a:t>Paper </a:t>
            </a:r>
            <a:r>
              <a:rPr lang="en-US" dirty="0">
                <a:solidFill>
                  <a:schemeClr val="tx1"/>
                </a:solidFill>
              </a:rPr>
              <a:t>– 3  </a:t>
            </a:r>
            <a:r>
              <a:rPr lang="en-US" b="1" dirty="0">
                <a:solidFill>
                  <a:schemeClr val="tx1"/>
                </a:solidFill>
                <a:latin typeface="Times New Roman" pitchFamily="18" charset="0"/>
                <a:cs typeface="Times New Roman" pitchFamily="18" charset="0"/>
              </a:rPr>
              <a:t>Elective 1- Applied Mycology</a:t>
            </a: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56741883"/>
              </p:ext>
            </p:extLst>
          </p:nvPr>
        </p:nvGraphicFramePr>
        <p:xfrm>
          <a:off x="685800" y="2819400"/>
          <a:ext cx="5562600" cy="267525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detail of fungi and their classification.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fungi used as food.</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Fungi used as medicines.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Able to understand the fungi used in industries, enzyme productions and organic acid.</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fungal disease control management.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–IV Sem</a:t>
            </a:r>
            <a:r>
              <a:rPr lang="en-US" dirty="0">
                <a:solidFill>
                  <a:schemeClr val="tx1"/>
                </a:solidFill>
              </a:rPr>
              <a:t> </a:t>
            </a:r>
          </a:p>
          <a:p>
            <a:r>
              <a:rPr lang="en-US" dirty="0">
                <a:solidFill>
                  <a:schemeClr val="tx1"/>
                </a:solidFill>
                <a:latin typeface="Times New Roman" pitchFamily="18" charset="0"/>
                <a:cs typeface="Times New Roman" pitchFamily="18" charset="0"/>
              </a:rPr>
              <a:t>Paper -4  </a:t>
            </a:r>
            <a:r>
              <a:rPr lang="en-US" b="1" dirty="0">
                <a:solidFill>
                  <a:schemeClr val="tx1"/>
                </a:solidFill>
                <a:latin typeface="Times New Roman" pitchFamily="18" charset="0"/>
                <a:cs typeface="Times New Roman" pitchFamily="18" charset="0"/>
              </a:rPr>
              <a:t>Elective -2 Ethnobotany</a:t>
            </a: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009516971"/>
              </p:ext>
            </p:extLst>
          </p:nvPr>
        </p:nvGraphicFramePr>
        <p:xfrm>
          <a:off x="685800" y="2819400"/>
          <a:ext cx="5562600" cy="289242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definition and scope of     </a:t>
                      </a:r>
                    </a:p>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ethnobotany.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learn about the plant used in various medicines system i.e., ayurvedic, unani, homeopathic system.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learn about the ethno botanical importance of various medicinal plants.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Able to learn about the plants used in mythology.</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Learn to understand the detailed study of common plants and their parts used in treatment of various diseases.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–I  Sem </a:t>
            </a:r>
          </a:p>
          <a:p>
            <a:r>
              <a:rPr lang="en-US" dirty="0">
                <a:solidFill>
                  <a:schemeClr val="tx1"/>
                </a:solidFill>
                <a:latin typeface="Times New Roman" pitchFamily="18" charset="0"/>
                <a:cs typeface="Times New Roman" pitchFamily="18" charset="0"/>
              </a:rPr>
              <a:t>Paper – 1  </a:t>
            </a:r>
            <a:r>
              <a:rPr lang="en-US" b="1" dirty="0">
                <a:solidFill>
                  <a:schemeClr val="tx1"/>
                </a:solidFill>
              </a:rPr>
              <a:t>Biology And Diversity Of Virus, Bacteria And Fungi</a:t>
            </a:r>
            <a:endParaRPr lang="en-IN" b="1" dirty="0">
              <a:solidFill>
                <a:prstClr val="black"/>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43446236"/>
              </p:ext>
            </p:extLst>
          </p:nvPr>
        </p:nvGraphicFramePr>
        <p:xfrm>
          <a:off x="533400" y="2590800"/>
          <a:ext cx="5562600" cy="352171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Students will be able to understand the structure, chemical nature and economic importance of viruses.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classification of bacteria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know about fungi, including, classification, morphology, reproduction, heterothallic nature, parasexuality and also diseases caused by them and their control.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Able to know the application of fungi and their importance</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understand the diversity of virus, bacteria and fungi.</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sz="2400"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r>
              <a:rPr lang="en-US" dirty="0">
                <a:solidFill>
                  <a:schemeClr val="tx1"/>
                </a:solidFill>
                <a:latin typeface="Times New Roman" pitchFamily="18" charset="0"/>
                <a:cs typeface="Times New Roman" pitchFamily="18" charset="0"/>
              </a:rPr>
              <a:t>M.Sc. –I  Sem </a:t>
            </a:r>
          </a:p>
          <a:p>
            <a:r>
              <a:rPr lang="en-US" dirty="0">
                <a:solidFill>
                  <a:schemeClr val="tx1"/>
                </a:solidFill>
                <a:latin typeface="Times New Roman" pitchFamily="18" charset="0"/>
                <a:cs typeface="Times New Roman" pitchFamily="18" charset="0"/>
              </a:rPr>
              <a:t>Paper – 2 </a:t>
            </a:r>
            <a:r>
              <a:rPr lang="en-US" b="1" dirty="0">
                <a:solidFill>
                  <a:schemeClr val="tx1"/>
                </a:solidFill>
                <a:latin typeface="Times New Roman" pitchFamily="18" charset="0"/>
                <a:cs typeface="Times New Roman" pitchFamily="18" charset="0"/>
              </a:rPr>
              <a:t>Biology And Diversity Of Algae</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399857608"/>
              </p:ext>
            </p:extLst>
          </p:nvPr>
        </p:nvGraphicFramePr>
        <p:xfrm>
          <a:off x="685800" y="2819400"/>
          <a:ext cx="5562600" cy="302577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Students will be able to know about algae including their habitat, range of thallus organization, reproduction and classification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know the use of algae as biofertilizers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will be able to know the role of algae in Eutrophication.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Culture techniques of algae.</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known the life cycle of algae and their economic importance.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 I  Sem </a:t>
            </a:r>
          </a:p>
          <a:p>
            <a:r>
              <a:rPr lang="en-US" dirty="0">
                <a:solidFill>
                  <a:schemeClr val="tx1"/>
                </a:solidFill>
                <a:latin typeface="Times New Roman" pitchFamily="18" charset="0"/>
                <a:cs typeface="Times New Roman" pitchFamily="18" charset="0"/>
              </a:rPr>
              <a:t>Paper – 3 </a:t>
            </a:r>
            <a:r>
              <a:rPr lang="en-US" b="1" dirty="0">
                <a:solidFill>
                  <a:schemeClr val="tx1"/>
                </a:solidFill>
                <a:latin typeface="Times New Roman" pitchFamily="18" charset="0"/>
                <a:cs typeface="Times New Roman" pitchFamily="18" charset="0"/>
              </a:rPr>
              <a:t>Biology And Diversity Of Bryophyta And Pteridophyta</a:t>
            </a:r>
            <a:r>
              <a:rPr lang="en-US" dirty="0">
                <a:solidFill>
                  <a:schemeClr val="tx1"/>
                </a:solidFill>
                <a:latin typeface="Times New Roman" pitchFamily="18" charset="0"/>
                <a:cs typeface="Times New Roman" pitchFamily="18" charset="0"/>
              </a:rPr>
              <a:t>.</a:t>
            </a: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93000408"/>
              </p:ext>
            </p:extLst>
          </p:nvPr>
        </p:nvGraphicFramePr>
        <p:xfrm>
          <a:off x="685800" y="3048000"/>
          <a:ext cx="5562600" cy="336804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Students will be able to understand the evolutionary trends of bryophyte and pteridophytes.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They will get knowledge about habitats, structure and life cycles of different members of the plants groups of bryophyte and pteridophytes.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They will get knowledge about economic importance of bryophyte and pteridophytes and also know the use of azolla as bio fertilizers.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Able to understand the geological time scale.</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Also able to understand the fossilization and their types.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  Sem </a:t>
            </a:r>
          </a:p>
          <a:p>
            <a:r>
              <a:rPr lang="en-US" dirty="0">
                <a:solidFill>
                  <a:schemeClr val="tx1"/>
                </a:solidFill>
                <a:latin typeface="Times New Roman" pitchFamily="18" charset="0"/>
                <a:cs typeface="Times New Roman" pitchFamily="18" charset="0"/>
              </a:rPr>
              <a:t>Paper – 4 </a:t>
            </a:r>
            <a:r>
              <a:rPr lang="en-US" b="1" dirty="0">
                <a:solidFill>
                  <a:schemeClr val="tx1"/>
                </a:solidFill>
                <a:latin typeface="Times New Roman" pitchFamily="18" charset="0"/>
                <a:cs typeface="Times New Roman" pitchFamily="18" charset="0"/>
              </a:rPr>
              <a:t>Biology And Diversity of Gymnosperms</a:t>
            </a:r>
            <a:endParaRPr lang="en-IN" b="1" dirty="0">
              <a:solidFill>
                <a:schemeClr val="tx1"/>
              </a:solidFill>
              <a:latin typeface="Times New Roman" pitchFamily="18" charset="0"/>
              <a:cs typeface="Times New Roman" pitchFamily="18" charset="0"/>
            </a:endParaRPr>
          </a:p>
          <a:p>
            <a:r>
              <a:rPr lang="en-US" dirty="0">
                <a:solidFill>
                  <a:schemeClr val="tx1"/>
                </a:solidFill>
              </a:rPr>
              <a:t> </a:t>
            </a: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762000" y="2743200"/>
          <a:ext cx="5562600" cy="294132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Students will be able to understand the evolutionary trends of gymnosperms.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Distribution of gymnosperms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Indian contribution of gymnosperms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Study of fossils gymnosperms.</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Economically important gymnosperms.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–II  Sem </a:t>
            </a:r>
          </a:p>
          <a:p>
            <a:r>
              <a:rPr lang="en-US" dirty="0">
                <a:solidFill>
                  <a:schemeClr val="tx1"/>
                </a:solidFill>
                <a:latin typeface="Times New Roman" pitchFamily="18" charset="0"/>
                <a:cs typeface="Times New Roman" pitchFamily="18" charset="0"/>
              </a:rPr>
              <a:t>Paper – 1 </a:t>
            </a:r>
            <a:r>
              <a:rPr lang="en-US" b="1" dirty="0">
                <a:solidFill>
                  <a:schemeClr val="tx1"/>
                </a:solidFill>
                <a:latin typeface="Times New Roman" pitchFamily="18" charset="0"/>
                <a:cs typeface="Times New Roman" pitchFamily="18" charset="0"/>
              </a:rPr>
              <a:t>Cell Biology And Genetics</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533400" y="2590800"/>
          <a:ext cx="5562600" cy="282765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Analyzing the basic idea of the structure and function of the cells.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Understanding about the role of chromosomes and related disorders.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cell divisions, apoptosis.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Understanding the concept of Mendelism and gene interaction. </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Analyzing the basic idea of southern blotting, restriction mapping.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prstClr val="black"/>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M.Sc. –II  Sem </a:t>
            </a:r>
          </a:p>
          <a:p>
            <a:r>
              <a:rPr lang="en-US" dirty="0">
                <a:solidFill>
                  <a:schemeClr val="tx1"/>
                </a:solidFill>
                <a:latin typeface="Times New Roman" pitchFamily="18" charset="0"/>
                <a:cs typeface="Times New Roman" pitchFamily="18" charset="0"/>
              </a:rPr>
              <a:t>Paper </a:t>
            </a:r>
            <a:r>
              <a:rPr lang="en-US" dirty="0">
                <a:solidFill>
                  <a:schemeClr val="tx1"/>
                </a:solidFill>
              </a:rPr>
              <a:t>–</a:t>
            </a:r>
            <a:r>
              <a:rPr lang="en-US" dirty="0">
                <a:solidFill>
                  <a:schemeClr val="tx1"/>
                </a:solidFill>
                <a:latin typeface="Times New Roman" pitchFamily="18" charset="0"/>
                <a:cs typeface="Times New Roman" pitchFamily="18" charset="0"/>
              </a:rPr>
              <a:t> 2  </a:t>
            </a:r>
            <a:r>
              <a:rPr lang="en-US" b="1" dirty="0">
                <a:solidFill>
                  <a:schemeClr val="tx1"/>
                </a:solidFill>
                <a:latin typeface="Times New Roman" pitchFamily="18" charset="0"/>
                <a:cs typeface="Times New Roman" pitchFamily="18" charset="0"/>
              </a:rPr>
              <a:t>Plant Development And Reproduction</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282765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learn about the organization of higher plant body.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development of shoot; root and leaf and their modifications.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flower development and floral organ differentiation through ABC model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Able to learn the double fertilization, seed dispersal mechanism .</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biochemistry and molecular biology of fruit maturation.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endParaRPr lang="en-US" dirty="0">
              <a:solidFill>
                <a:schemeClr val="tx1"/>
              </a:solidFill>
            </a:endParaRPr>
          </a:p>
          <a:p>
            <a:r>
              <a:rPr lang="en-US" dirty="0">
                <a:solidFill>
                  <a:schemeClr val="tx1"/>
                </a:solidFill>
                <a:latin typeface="Times New Roman" pitchFamily="18" charset="0"/>
                <a:cs typeface="Times New Roman" pitchFamily="18" charset="0"/>
              </a:rPr>
              <a:t>M.Sc. –II  Sem </a:t>
            </a:r>
          </a:p>
          <a:p>
            <a:r>
              <a:rPr lang="en-US" dirty="0">
                <a:solidFill>
                  <a:schemeClr val="tx1"/>
                </a:solidFill>
                <a:latin typeface="Times New Roman" pitchFamily="18" charset="0"/>
                <a:cs typeface="Times New Roman" pitchFamily="18" charset="0"/>
              </a:rPr>
              <a:t>Paper – 3 </a:t>
            </a:r>
            <a:r>
              <a:rPr lang="en-US" b="1" dirty="0">
                <a:solidFill>
                  <a:schemeClr val="tx1"/>
                </a:solidFill>
                <a:latin typeface="Times New Roman" pitchFamily="18" charset="0"/>
                <a:cs typeface="Times New Roman" pitchFamily="18" charset="0"/>
              </a:rPr>
              <a:t>Plant Physiology-I</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590800"/>
          <a:ext cx="5562600" cy="264477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Understand the plant water relationship.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know the food translocation process.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Understand the role of plant hormones and its applications.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solidFill>
                            <a:schemeClr val="tx1"/>
                          </a:solidFill>
                          <a:latin typeface="Times New Roman" pitchFamily="18" charset="0"/>
                          <a:cs typeface="Times New Roman" pitchFamily="18" charset="0"/>
                        </a:rPr>
                        <a:t>Able to know about the flowering process and their development.</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Able to know about stress physiology-how plants cope-up in stress conditions.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prstClr val="black"/>
              </a:solidFill>
              <a:latin typeface="Times New Roman" pitchFamily="18" charset="0"/>
              <a:cs typeface="Times New Roman" pitchFamily="18" charset="0"/>
            </a:endParaRPr>
          </a:p>
          <a:p>
            <a:r>
              <a:rPr lang="en-US" dirty="0">
                <a:solidFill>
                  <a:schemeClr val="tx1"/>
                </a:solidFill>
              </a:rPr>
              <a:t>M.Sc. –II  Sem </a:t>
            </a:r>
          </a:p>
          <a:p>
            <a:r>
              <a:rPr lang="en-US" dirty="0">
                <a:solidFill>
                  <a:schemeClr val="tx1"/>
                </a:solidFill>
              </a:rPr>
              <a:t>Paper -4  </a:t>
            </a:r>
            <a:r>
              <a:rPr lang="en-US" b="1" dirty="0">
                <a:solidFill>
                  <a:schemeClr val="tx1"/>
                </a:solidFill>
                <a:latin typeface="Times New Roman" pitchFamily="18" charset="0"/>
                <a:cs typeface="Times New Roman" pitchFamily="18" charset="0"/>
              </a:rPr>
              <a:t>Plant Ecology-I</a:t>
            </a:r>
            <a:endParaRPr lang="en-IN" b="1"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09600" y="2590800"/>
          <a:ext cx="5562600" cy="358965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Able to understand the Plant ecology, ecosystem components and factors affecting ecosystem.</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Able to understand the community organization and various types of speciation.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fundamentals of biostatistics, Central tendencies, and various methods of distribution, Statistical tests, Analyze correlation, and regression of biostatistics.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dirty="0">
                          <a:latin typeface="Times New Roman" pitchFamily="18" charset="0"/>
                          <a:cs typeface="Times New Roman" pitchFamily="18" charset="0"/>
                        </a:rPr>
                        <a:t>Understand about freshwater ecosystem, marine water ecosystem, terrestrial and forest ecosystem Understand about pollution and environmental health and how to control climatic changes.</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latin typeface="Times New Roman" pitchFamily="18" charset="0"/>
                          <a:cs typeface="Times New Roman" pitchFamily="18" charset="0"/>
                        </a:rPr>
                        <a:t>Understand the major biomes, botanical regions of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126</TotalTime>
  <Words>1782</Words>
  <Application>Microsoft Office PowerPoint</Application>
  <PresentationFormat>On-screen Show (4:3)</PresentationFormat>
  <Paragraphs>318</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31</cp:revision>
  <dcterms:created xsi:type="dcterms:W3CDTF">2024-08-06T06:32:18Z</dcterms:created>
  <dcterms:modified xsi:type="dcterms:W3CDTF">2024-08-23T06:52:19Z</dcterms:modified>
</cp:coreProperties>
</file>